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37"/>
  </p:notesMasterIdLst>
  <p:handoutMasterIdLst>
    <p:handoutMasterId r:id="rId38"/>
  </p:handoutMasterIdLst>
  <p:sldIdLst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57" r:id="rId36"/>
  </p:sldIdLst>
  <p:sldSz cx="9144000" cy="6858000" type="screen4x3"/>
  <p:notesSz cx="6858000" cy="9144000"/>
  <p:custShowLst>
    <p:custShow name="Pres. personalizada1" id="0">
      <p:sldLst/>
    </p:custShow>
  </p:custShowLst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013DF5AE-C630-AD45-B6B4-C0696F69DBD2}">
          <p14:sldIdLst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5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 autoAdjust="0"/>
    <p:restoredTop sz="94644" autoAdjust="0"/>
  </p:normalViewPr>
  <p:slideViewPr>
    <p:cSldViewPr snapToGrid="0" snapToObjects="1">
      <p:cViewPr>
        <p:scale>
          <a:sx n="77" d="100"/>
          <a:sy n="77" d="100"/>
        </p:scale>
        <p:origin x="-1176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0B070-059C-AD4D-9000-7CABD25FA8F7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101ED-67B2-8446-A36D-A462F7E90B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5639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E9826-7856-BF43-B32D-1516A1C922D7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B4611-8EA8-1748-9241-B0525FCC23C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0518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5910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59104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B4611-8EA8-1748-9241-B0525FCC23C5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44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5D0A1-D93B-8340-BB66-719AA83A70DA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050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4482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617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1131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1128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3815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2084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1938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4406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5480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4402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396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41785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7707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61270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6438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132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7510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9251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878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450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8437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094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842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96EE9-9D39-1D49-8D7B-A7A48C3040E1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6D2F2-1261-1948-93D0-672B611D928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5238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E405B-0D96-6C4D-91CC-2B4F42C07919}" type="datetimeFigureOut">
              <a:rPr lang="es-ES" smtClean="0"/>
              <a:t>25/01/2016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3B122-67DF-D643-9111-D860956A918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518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>
            <a:spLocks noGrp="1"/>
          </p:cNvSpPr>
          <p:nvPr>
            <p:ph idx="1"/>
          </p:nvPr>
        </p:nvSpPr>
        <p:spPr>
          <a:xfrm>
            <a:off x="1114274" y="1615751"/>
            <a:ext cx="7219765" cy="3262632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90000"/>
              </a:lnSpc>
              <a:buNone/>
            </a:pPr>
            <a:endParaRPr lang="es-EC" sz="40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 algn="ctr">
              <a:lnSpc>
                <a:spcPct val="90000"/>
              </a:lnSpc>
              <a:buNone/>
            </a:pPr>
            <a:r>
              <a:rPr lang="es-EC" sz="4000" b="1" u="sng" dirty="0" smtClean="0">
                <a:solidFill>
                  <a:schemeClr val="accent1">
                    <a:lumMod val="50000"/>
                  </a:schemeClr>
                </a:solidFill>
              </a:rPr>
              <a:t>TELEFONIA </a:t>
            </a:r>
            <a:r>
              <a:rPr lang="es-EC" sz="4000" b="1" u="sng" dirty="0" smtClean="0">
                <a:solidFill>
                  <a:schemeClr val="accent1">
                    <a:lumMod val="50000"/>
                  </a:schemeClr>
                </a:solidFill>
              </a:rPr>
              <a:t>IP</a:t>
            </a:r>
          </a:p>
          <a:p>
            <a:pPr marL="0" lvl="0" indent="0" algn="ctr">
              <a:lnSpc>
                <a:spcPct val="90000"/>
              </a:lnSpc>
              <a:buNone/>
            </a:pPr>
            <a:r>
              <a:rPr lang="es-EC" sz="4000" b="1" dirty="0" smtClean="0">
                <a:solidFill>
                  <a:schemeClr val="accent1">
                    <a:lumMod val="50000"/>
                  </a:schemeClr>
                </a:solidFill>
              </a:rPr>
              <a:t>DEFINICION Y USOS DEL SERVICIO DE TELEFONÍA </a:t>
            </a:r>
          </a:p>
        </p:txBody>
      </p:sp>
    </p:spTree>
    <p:extLst>
      <p:ext uri="{BB962C8B-B14F-4D97-AF65-F5344CB8AC3E}">
        <p14:creationId xmlns:p14="http://schemas.microsoft.com/office/powerpoint/2010/main" val="218796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639279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PLAN DE NUMERACION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95944" y="1835457"/>
            <a:ext cx="77502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Plan de Numeración Nacional de la Función </a:t>
            </a:r>
            <a:r>
              <a:rPr lang="es-EC" sz="3200" dirty="0" smtClean="0"/>
              <a:t>Judicial.</a:t>
            </a:r>
            <a:endParaRPr lang="es-EC" sz="32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División por regiones: estructura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Mapa de Numeración: categorías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Marcación a números locales y de otras </a:t>
            </a:r>
            <a:r>
              <a:rPr lang="es-EC" sz="3200" dirty="0" smtClean="0"/>
              <a:t>dependencias.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10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52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663993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Plan de marcación telefónico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94800" y="1884885"/>
            <a:ext cx="77502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Garantizar que cada terminal conectado a la red posea un identificador único (no repetido</a:t>
            </a:r>
            <a:r>
              <a:rPr lang="es-EC" sz="3200" dirty="0" smtClean="0"/>
              <a:t>).</a:t>
            </a:r>
            <a:endParaRPr lang="es-EC" sz="3200" dirty="0"/>
          </a:p>
          <a:p>
            <a:pPr marL="457200" indent="-457200" algn="just">
              <a:buFont typeface="Arial" pitchFamily="34" charset="0"/>
              <a:buChar char="•"/>
            </a:pPr>
            <a:endParaRPr lang="es-EC" sz="32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Definir como los usuarios se comunican entre si y el acceso a otros </a:t>
            </a:r>
            <a:r>
              <a:rPr lang="es-EC" sz="3200" dirty="0" smtClean="0"/>
              <a:t>abonados.</a:t>
            </a:r>
            <a:endParaRPr lang="es-EC" sz="3200" dirty="0"/>
          </a:p>
          <a:p>
            <a:pPr marL="457200" indent="-457200">
              <a:buFont typeface="Arial" pitchFamily="34" charset="0"/>
              <a:buChar char="•"/>
            </a:pP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11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88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678330" y="565134"/>
            <a:ext cx="22137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Estructura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12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3" name="Picture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9814" y="1544590"/>
            <a:ext cx="4677032" cy="4584425"/>
          </a:xfrm>
          <a:prstGeom prst="rect">
            <a:avLst/>
          </a:prstGeom>
        </p:spPr>
      </p:pic>
      <p:graphicFrame>
        <p:nvGraphicFramePr>
          <p:cNvPr id="14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104720"/>
              </p:ext>
            </p:extLst>
          </p:nvPr>
        </p:nvGraphicFramePr>
        <p:xfrm>
          <a:off x="5115695" y="658320"/>
          <a:ext cx="3767615" cy="5468112"/>
        </p:xfrm>
        <a:graphic>
          <a:graphicData uri="http://schemas.openxmlformats.org/drawingml/2006/table">
            <a:tbl>
              <a:tblPr/>
              <a:tblGrid>
                <a:gridCol w="784066"/>
                <a:gridCol w="2294996"/>
                <a:gridCol w="688553"/>
              </a:tblGrid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ÍTEM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PROVINCIAS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REGIÓN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PICHINCHA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1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SANTO DOMINGO DE LOS TSACHILAS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BOLÍVAR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CHIMBORAZO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COTOPAXI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TUNGURAHUA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PASTAZA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GUAYAS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SANTA ELENA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GALÁPAGOS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LOS RÍOS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MANABÍ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CARCHI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ESMERALDAS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IMBABURA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NAPO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ORELLANA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SUCUMBIOS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AZUAY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CAÑAR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EL ORO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LOJA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23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MORONA SANTIAGO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80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C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ZAMORA CHINCHIPE</a:t>
                      </a:r>
                      <a:endParaRPr lang="es-EC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369" marR="3736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30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565137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Estructura (cont.)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0017" y="1736601"/>
            <a:ext cx="77502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5 dígitos </a:t>
            </a:r>
            <a:r>
              <a:rPr lang="es-EC" sz="3200" dirty="0" smtClean="0"/>
              <a:t>- Ejemplo</a:t>
            </a:r>
            <a:r>
              <a:rPr lang="es-EC" sz="3200" dirty="0" smtClean="0"/>
              <a:t>:  20528</a:t>
            </a:r>
            <a:endParaRPr lang="es-EC" sz="32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El digito mas significativo representa la región (ver tabla anterior</a:t>
            </a:r>
            <a:r>
              <a:rPr lang="es-EC" sz="3200" dirty="0" smtClean="0"/>
              <a:t>).</a:t>
            </a:r>
            <a:endParaRPr lang="es-EC" sz="32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El segundo digito corresponde a las </a:t>
            </a:r>
            <a:r>
              <a:rPr lang="es-EC" sz="3200" dirty="0" smtClean="0"/>
              <a:t>localidades.</a:t>
            </a:r>
            <a:endParaRPr lang="es-EC" sz="32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Los 3 últimos dígitos es el numero asignado a cada servidor publico en una determinada región y </a:t>
            </a:r>
            <a:r>
              <a:rPr lang="es-EC" sz="3200" dirty="0" smtClean="0"/>
              <a:t>localidad.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13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94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639279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Categorías de Permisos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0017" y="1736601"/>
            <a:ext cx="77502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s-EC" sz="3200" dirty="0"/>
              <a:t>Cada </a:t>
            </a:r>
            <a:r>
              <a:rPr lang="es-EC" sz="3200" dirty="0" smtClean="0"/>
              <a:t>funcionario </a:t>
            </a:r>
            <a:r>
              <a:rPr lang="es-EC" sz="3200" dirty="0"/>
              <a:t>de la Función Judicial que tenga asignado un teléfono a su cargo tendrá un nivel de permiso limitado por una de las siguientes categorías: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 smtClean="0"/>
              <a:t>Categoría </a:t>
            </a:r>
            <a:r>
              <a:rPr lang="es-EC" sz="3200" dirty="0"/>
              <a:t>1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 smtClean="0"/>
              <a:t>Categoría </a:t>
            </a:r>
            <a:r>
              <a:rPr lang="es-EC" sz="3200" dirty="0"/>
              <a:t>2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 smtClean="0"/>
              <a:t>Categoría </a:t>
            </a:r>
            <a:r>
              <a:rPr lang="es-EC" sz="3200" dirty="0"/>
              <a:t>3</a:t>
            </a:r>
          </a:p>
          <a:p>
            <a:pPr marL="457200" indent="-457200">
              <a:buFont typeface="Arial" pitchFamily="34" charset="0"/>
              <a:buChar char="•"/>
            </a:pP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14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628911" y="565137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Categoría 1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819266" y="1358287"/>
            <a:ext cx="64103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Internas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Locales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Celulares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Larga Distancia Nacional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Larga Distancia Internacional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1700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1800 (</a:t>
            </a:r>
            <a:r>
              <a:rPr lang="es-EC" sz="3200" dirty="0" err="1"/>
              <a:t>Toll</a:t>
            </a:r>
            <a:r>
              <a:rPr lang="es-EC" sz="3200" dirty="0"/>
              <a:t> Free)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1900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 smtClean="0"/>
              <a:t>Emergencia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15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36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530055" y="651636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Categoría 2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609204" y="1711891"/>
            <a:ext cx="67563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Internas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Locales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Celulares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Larga Distancia Nacional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1700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1800 (</a:t>
            </a:r>
            <a:r>
              <a:rPr lang="es-EC" sz="3200" dirty="0" err="1"/>
              <a:t>Toll</a:t>
            </a:r>
            <a:r>
              <a:rPr lang="es-EC" sz="3200" dirty="0"/>
              <a:t> Free)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1900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Emergencia</a:t>
            </a: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16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10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530055" y="651636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Categoría 3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782216" y="1983741"/>
            <a:ext cx="52735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Internas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Locales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Larga Distancia Nacional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1700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1800 (</a:t>
            </a:r>
            <a:r>
              <a:rPr lang="es-EC" sz="3200" dirty="0" err="1"/>
              <a:t>Toll</a:t>
            </a:r>
            <a:r>
              <a:rPr lang="es-EC" sz="3200" dirty="0"/>
              <a:t> Free)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Emergencia</a:t>
            </a: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17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07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715410" y="750492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Marcación de Llamadas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708367" y="2089259"/>
            <a:ext cx="69046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Llamadas </a:t>
            </a:r>
            <a:r>
              <a:rPr lang="es-EC" sz="3200" dirty="0" smtClean="0"/>
              <a:t>Internas.</a:t>
            </a:r>
            <a:endParaRPr lang="es-EC" sz="32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Llamadas Locales, Larga distancia nacional e </a:t>
            </a:r>
            <a:r>
              <a:rPr lang="es-EC" sz="3200" dirty="0" smtClean="0"/>
              <a:t>Internacional.</a:t>
            </a:r>
            <a:endParaRPr lang="es-EC" sz="32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Llamadas a </a:t>
            </a:r>
            <a:r>
              <a:rPr lang="es-EC" sz="3200" dirty="0" smtClean="0"/>
              <a:t>Celulares.</a:t>
            </a:r>
            <a:endParaRPr lang="es-EC" sz="32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Llamadas a 1700, 1800, 1900 y </a:t>
            </a:r>
            <a:r>
              <a:rPr lang="es-EC" sz="3200" dirty="0" smtClean="0"/>
              <a:t>Emergencia.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18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71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663993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Marcación: Llamadas internas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0017" y="1736601"/>
            <a:ext cx="77502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Para llamadas internas que corresponden a extensiones de los servidores públicos de la Función Judicial se debe marcar únicamente la extensión </a:t>
            </a:r>
            <a:r>
              <a:rPr lang="es-EC" sz="3200" dirty="0" smtClean="0"/>
              <a:t>IP del servidor que tiene cinco dígitos</a:t>
            </a:r>
            <a:r>
              <a:rPr lang="es-EC" sz="3200" dirty="0"/>
              <a:t>.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19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0" y="4270683"/>
            <a:ext cx="3109913" cy="185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75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639279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chemeClr val="tx2">
                    <a:lumMod val="75000"/>
                  </a:schemeClr>
                </a:solidFill>
              </a:rPr>
              <a:t>INTRODUCCION</a:t>
            </a:r>
            <a:endParaRPr lang="es-ES" sz="3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54875" y="1563603"/>
            <a:ext cx="77502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C" sz="2800" dirty="0"/>
              <a:t>La telefonía IP o </a:t>
            </a:r>
            <a:r>
              <a:rPr lang="es-EC" sz="2800" dirty="0" err="1"/>
              <a:t>VoIP</a:t>
            </a:r>
            <a:r>
              <a:rPr lang="es-EC" sz="2800" dirty="0"/>
              <a:t> </a:t>
            </a:r>
            <a:r>
              <a:rPr lang="es-EC" sz="2800" dirty="0" smtClean="0"/>
              <a:t>(Voz </a:t>
            </a:r>
            <a:r>
              <a:rPr lang="es-EC" sz="2800" dirty="0"/>
              <a:t>transmitida sobre Protocolo Internet) permite a los usuarios establecer llamadas de voz y fax sobre conexiones IP (redes de datos corporativos, Intranets, Extranet, Internet, etc.), y a la vez reducir considerablemente el presupuesto correspondiente al servicio telefónico, llegando inclusive a eliminarlo por completo en lo que se refiere a la comunicación interna entre sucursales de una empresa o de un grupo de empresas</a:t>
            </a:r>
            <a:r>
              <a:rPr lang="es-EC" sz="2800" dirty="0" smtClean="0"/>
              <a:t>.</a:t>
            </a:r>
            <a:endParaRPr lang="es-ES" sz="28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schemeClr val="bg1">
                    <a:lumMod val="50000"/>
                  </a:schemeClr>
                </a:solidFill>
              </a:rPr>
              <a:pPr/>
              <a:t>2</a:t>
            </a:fld>
            <a:endParaRPr lang="es-EC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35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701064"/>
            <a:ext cx="60196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Marcación: Llamadas internas (cont.)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94800" y="1996098"/>
            <a:ext cx="77502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Para los casos en los que se debe integrar a centrales telefónicas Alcatel, se incrementara un digito (mas significativo) a los números de extensiones existentes. El digito corresponderá al de la región según tabla de </a:t>
            </a:r>
            <a:r>
              <a:rPr lang="es-EC" sz="3200" dirty="0" smtClean="0"/>
              <a:t>regiones.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20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08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567126" y="676350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Marcación: Llamadas locales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0017" y="1736601"/>
            <a:ext cx="77502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Para realizar llamadas locales se debe digitar el </a:t>
            </a:r>
            <a:r>
              <a:rPr lang="es-EC" sz="3200" dirty="0" smtClean="0"/>
              <a:t>número </a:t>
            </a:r>
            <a:r>
              <a:rPr lang="es-EC" sz="3200" dirty="0"/>
              <a:t>9 y marcar directamente el </a:t>
            </a:r>
            <a:r>
              <a:rPr lang="es-EC" sz="3200" dirty="0" smtClean="0"/>
              <a:t>número </a:t>
            </a:r>
            <a:r>
              <a:rPr lang="es-EC" sz="3200" dirty="0"/>
              <a:t>telefónico de </a:t>
            </a:r>
            <a:r>
              <a:rPr lang="es-EC" sz="3200" dirty="0" smtClean="0"/>
              <a:t>destino.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21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5" y="3578669"/>
            <a:ext cx="3865563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32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604197" y="416853"/>
            <a:ext cx="60196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Marcación: Llamadas larga distancia nacional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0017" y="1736601"/>
            <a:ext cx="77502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Para las llamadas de larga distancia nacional se debe digitar el </a:t>
            </a:r>
            <a:r>
              <a:rPr lang="es-EC" sz="3200" dirty="0" smtClean="0"/>
              <a:t>número </a:t>
            </a:r>
            <a:r>
              <a:rPr lang="es-EC" sz="3200" dirty="0"/>
              <a:t>9 </a:t>
            </a:r>
            <a:r>
              <a:rPr lang="es-EC" sz="3200" dirty="0" smtClean="0"/>
              <a:t>más </a:t>
            </a:r>
            <a:r>
              <a:rPr lang="es-EC" sz="3200" dirty="0"/>
              <a:t>el Código de área y el </a:t>
            </a:r>
            <a:r>
              <a:rPr lang="es-EC" sz="3200" dirty="0" smtClean="0"/>
              <a:t>número </a:t>
            </a:r>
            <a:r>
              <a:rPr lang="es-EC" sz="3200" dirty="0"/>
              <a:t>de teléfono de </a:t>
            </a:r>
            <a:r>
              <a:rPr lang="es-EC" sz="3200" dirty="0" smtClean="0"/>
              <a:t>destino.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22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733800"/>
            <a:ext cx="37623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501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505341" y="515709"/>
            <a:ext cx="60196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Marcación: Llamadas larga distancia internacional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0017" y="1736601"/>
            <a:ext cx="77502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Para llamadas de Larga Distancia Internacional se debe digitar 9 </a:t>
            </a:r>
            <a:r>
              <a:rPr lang="es-EC" sz="3200" dirty="0" smtClean="0"/>
              <a:t>más </a:t>
            </a:r>
            <a:r>
              <a:rPr lang="es-EC" sz="3200" dirty="0"/>
              <a:t>el código 00, luego el código de país destino y finalmente el </a:t>
            </a:r>
            <a:r>
              <a:rPr lang="es-EC" sz="3200" dirty="0" smtClean="0"/>
              <a:t>número </a:t>
            </a:r>
            <a:r>
              <a:rPr lang="es-EC" sz="3200" dirty="0"/>
              <a:t>telefónico</a:t>
            </a: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23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3849129"/>
            <a:ext cx="412432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423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579483" y="663993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Marcación: Llamadas a celulares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0017" y="1736601"/>
            <a:ext cx="77502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Para realizar llamadas a celulares se debe digitar el </a:t>
            </a:r>
            <a:r>
              <a:rPr lang="es-EC" sz="3200" dirty="0" smtClean="0"/>
              <a:t>número </a:t>
            </a:r>
            <a:r>
              <a:rPr lang="es-EC" sz="3200" dirty="0"/>
              <a:t>celular, dos tonos y/o un mensaje en la pantalla le pedirá ingresar el código de </a:t>
            </a:r>
            <a:r>
              <a:rPr lang="es-EC" sz="3200" dirty="0" smtClean="0"/>
              <a:t>autorización.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24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9148" y="3909213"/>
            <a:ext cx="417195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280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540423"/>
            <a:ext cx="60196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Marcación: Llamadas a 1700, 1800, 1900 y emergencia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0017" y="1823100"/>
            <a:ext cx="77502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Para llamadas a números 1700, 1800, 1900 y de emergencia se debe marcar el digito 9 seguido del </a:t>
            </a:r>
            <a:r>
              <a:rPr lang="es-EC" sz="3200" dirty="0" smtClean="0"/>
              <a:t>número </a:t>
            </a:r>
            <a:r>
              <a:rPr lang="es-EC" sz="3200" dirty="0"/>
              <a:t>a marcar</a:t>
            </a: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25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3733800"/>
            <a:ext cx="309562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130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690696" y="639279"/>
            <a:ext cx="60196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VISTA TELEFONO: Modelos de Teléfonos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992264" y="1978044"/>
            <a:ext cx="56565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Cisco 6921G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Cisco 7965G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Cisco 7975G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Cisco 9971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Cisco 7925</a:t>
            </a: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26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09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552780"/>
            <a:ext cx="60196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Modelos de Teléfonos:  </a:t>
            </a:r>
          </a:p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Básico - 6921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27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7" name="Picture 2" descr="http://ep.yimg.com/ca/I/yhst-83235199716415_2193_505042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7516" y="1572504"/>
            <a:ext cx="4578922" cy="45789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710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466281"/>
            <a:ext cx="60196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Modelos de Teléfonos:  </a:t>
            </a:r>
          </a:p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Básico – 6921 - Características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28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0017" y="1934313"/>
            <a:ext cx="77502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Tipo Agente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Banda luminosa en auricular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 err="1"/>
              <a:t>Switch</a:t>
            </a:r>
            <a:r>
              <a:rPr lang="es-EC" sz="3200" dirty="0"/>
              <a:t> integrado 10/100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Pantalla monocromática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Manos libres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4 teclas de pre-programación</a:t>
            </a:r>
          </a:p>
        </p:txBody>
      </p:sp>
    </p:spTree>
    <p:extLst>
      <p:ext uri="{BB962C8B-B14F-4D97-AF65-F5344CB8AC3E}">
        <p14:creationId xmlns:p14="http://schemas.microsoft.com/office/powerpoint/2010/main" val="219477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379782"/>
            <a:ext cx="60196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Modelos de Teléfonos:  </a:t>
            </a:r>
          </a:p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Semi Ejecutivo – 7965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29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3440" y="1446865"/>
            <a:ext cx="5659582" cy="468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712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725778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OBJETIVO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57729" y="2317380"/>
            <a:ext cx="77502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C" sz="3200" dirty="0"/>
              <a:t>Brindar a los nuevos usuarios de la telefonía IP las herramientas necesarias para el aprovechamiento de la tecnología instalada, por medio de la capacitación en el uso de los teléfonos </a:t>
            </a:r>
            <a:r>
              <a:rPr lang="es-EC" sz="3200" dirty="0" smtClean="0"/>
              <a:t>IP</a:t>
            </a:r>
            <a:endParaRPr lang="es-ES" sz="2800" dirty="0" smtClean="0">
              <a:solidFill>
                <a:prstClr val="black"/>
              </a:solidFill>
            </a:endParaRPr>
          </a:p>
          <a:p>
            <a:pPr marL="342900" indent="-342900">
              <a:buFont typeface="Arial"/>
              <a:buChar char="•"/>
            </a:pPr>
            <a:endParaRPr lang="es-ES" sz="2800" dirty="0" smtClean="0">
              <a:solidFill>
                <a:prstClr val="black"/>
              </a:solidFill>
            </a:endParaRPr>
          </a:p>
          <a:p>
            <a:endParaRPr lang="es-ES" sz="2800" dirty="0">
              <a:solidFill>
                <a:prstClr val="black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3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9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453924"/>
            <a:ext cx="601962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Modelos de Teléfonos:  </a:t>
            </a:r>
          </a:p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Semi-Ejecutivo – 7965: Características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30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0017" y="2206167"/>
            <a:ext cx="77502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Tipo Semi-Ejecutivo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Banda luminosa en auricular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 err="1"/>
              <a:t>Switch</a:t>
            </a:r>
            <a:r>
              <a:rPr lang="es-EC" sz="3200" dirty="0"/>
              <a:t> integrado 10/100/1000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Pantalla a Color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Manos libres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5 teclas de pre-programación</a:t>
            </a:r>
          </a:p>
        </p:txBody>
      </p:sp>
    </p:spTree>
    <p:extLst>
      <p:ext uri="{BB962C8B-B14F-4D97-AF65-F5344CB8AC3E}">
        <p14:creationId xmlns:p14="http://schemas.microsoft.com/office/powerpoint/2010/main" val="34126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478638"/>
            <a:ext cx="60196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Modelos de Teléfonos:  </a:t>
            </a:r>
          </a:p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Ejecutivo – 9971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31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8189" y="1741288"/>
            <a:ext cx="5029200" cy="432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08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515709"/>
            <a:ext cx="60196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Modelos de Teléfonos:  </a:t>
            </a:r>
          </a:p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Ejecutivo – 9971: Características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32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09445" y="2020812"/>
            <a:ext cx="77502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Tipo Ejecutivo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Banda luminosa en auricular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 err="1"/>
              <a:t>Switch</a:t>
            </a:r>
            <a:r>
              <a:rPr lang="es-EC" sz="3200" dirty="0"/>
              <a:t> integrado 10/100/1000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Pantalla a Color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Manos libres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6 / 8 teclas de pre-programación</a:t>
            </a:r>
          </a:p>
        </p:txBody>
      </p:sp>
    </p:spTree>
    <p:extLst>
      <p:ext uri="{BB962C8B-B14F-4D97-AF65-F5344CB8AC3E}">
        <p14:creationId xmlns:p14="http://schemas.microsoft.com/office/powerpoint/2010/main" val="75226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>
            <a:spLocks noGrp="1"/>
          </p:cNvSpPr>
          <p:nvPr>
            <p:ph idx="1"/>
          </p:nvPr>
        </p:nvSpPr>
        <p:spPr>
          <a:xfrm>
            <a:off x="1114274" y="1677536"/>
            <a:ext cx="7219765" cy="3262632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90000"/>
              </a:lnSpc>
              <a:buNone/>
            </a:pPr>
            <a:r>
              <a:rPr lang="es-EC" sz="4000" b="1" dirty="0" smtClean="0">
                <a:solidFill>
                  <a:schemeClr val="accent1">
                    <a:lumMod val="50000"/>
                  </a:schemeClr>
                </a:solidFill>
              </a:rPr>
              <a:t>IMPORTANTE:</a:t>
            </a:r>
            <a:endParaRPr lang="es-EC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lvl="0" indent="0" algn="ctr">
              <a:lnSpc>
                <a:spcPct val="90000"/>
              </a:lnSpc>
              <a:buNone/>
            </a:pPr>
            <a:r>
              <a:rPr lang="es-EC" b="1" dirty="0" smtClean="0">
                <a:solidFill>
                  <a:schemeClr val="accent1">
                    <a:lumMod val="50000"/>
                  </a:schemeClr>
                </a:solidFill>
              </a:rPr>
              <a:t>El servicio de Telefonía IP en el Consejo de la Judicatura se encuentra sujeto a las disposiciones que sobre su uso se encuentran inmersas en el INSTRUCTIVO DE TELEFONIA VIGENTE.</a:t>
            </a:r>
            <a:endParaRPr lang="es-EC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7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contenido"/>
          <p:cNvSpPr txBox="1">
            <a:spLocks/>
          </p:cNvSpPr>
          <p:nvPr/>
        </p:nvSpPr>
        <p:spPr>
          <a:xfrm>
            <a:off x="1114274" y="1677536"/>
            <a:ext cx="7219765" cy="3262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s-EC" sz="4000" b="1" dirty="0" smtClean="0">
                <a:solidFill>
                  <a:schemeClr val="accent1">
                    <a:lumMod val="50000"/>
                  </a:schemeClr>
                </a:solidFill>
              </a:rPr>
              <a:t>TELEFONIA IP</a:t>
            </a:r>
          </a:p>
          <a:p>
            <a:pPr>
              <a:lnSpc>
                <a:spcPct val="90000"/>
              </a:lnSpc>
            </a:pPr>
            <a:r>
              <a:rPr lang="es-EC" sz="4000" b="1" dirty="0" smtClean="0">
                <a:solidFill>
                  <a:schemeClr val="accent1">
                    <a:lumMod val="50000"/>
                  </a:schemeClr>
                </a:solidFill>
              </a:rPr>
              <a:t>DEFINICION Y USOS DEL SERVICIO DE TELEFONÍA </a:t>
            </a:r>
          </a:p>
          <a:p>
            <a:pPr>
              <a:lnSpc>
                <a:spcPct val="90000"/>
              </a:lnSpc>
            </a:pPr>
            <a:r>
              <a:rPr lang="es-EC" sz="4000" b="1" dirty="0" smtClean="0">
                <a:solidFill>
                  <a:schemeClr val="accent1">
                    <a:lumMod val="50000"/>
                  </a:schemeClr>
                </a:solidFill>
              </a:rPr>
              <a:t>FIN</a:t>
            </a:r>
            <a:endParaRPr lang="es-EC" sz="4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07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701064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TEMAS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68942" y="2033169"/>
            <a:ext cx="77502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Ventajas de la Telefonía IP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Plan de Numeración nacional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Vista al </a:t>
            </a:r>
            <a:r>
              <a:rPr lang="es-EC" sz="3200" dirty="0" smtClean="0"/>
              <a:t>Teléfono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4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0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676350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VENTAJAS DE LA TELEFONIA IP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56585" y="2008455"/>
            <a:ext cx="77502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Comunicaciones  seguras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Calidad de Voz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Ahorros en telefonía tradicional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Modernización de la entidad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Mejorar los procesos </a:t>
            </a:r>
            <a:r>
              <a:rPr lang="es-EC" sz="3200" dirty="0" smtClean="0"/>
              <a:t>número </a:t>
            </a:r>
            <a:r>
              <a:rPr lang="es-EC" sz="3200" dirty="0"/>
              <a:t>único </a:t>
            </a:r>
            <a:r>
              <a:rPr lang="es-EC" sz="3200" dirty="0" smtClean="0"/>
              <a:t>nacional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5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66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626922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Comunicaciones Seguras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31871" y="1359154"/>
            <a:ext cx="77502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Las tramas de voz son encriptados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Se usa tecnología de encriptación AES-128</a:t>
            </a: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6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7" name="Picture 2" descr="C:\Users\user\Desktop\product_data_sheet0900aecd8016c78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392525"/>
            <a:ext cx="5962650" cy="3762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74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701064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Calidad de Voz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95944" y="1860171"/>
            <a:ext cx="77502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Se ha rediseñado la red local de datos y la red extendida a nivel nacional para soportar el nuevo esquema </a:t>
            </a:r>
            <a:r>
              <a:rPr lang="es-EC" sz="3200" dirty="0" smtClean="0"/>
              <a:t>Telefonía.</a:t>
            </a:r>
            <a:endParaRPr lang="es-EC" sz="32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Adicionalmente se ha </a:t>
            </a:r>
            <a:r>
              <a:rPr lang="es-EC" sz="3200" dirty="0"/>
              <a:t>parametrizado</a:t>
            </a:r>
            <a:r>
              <a:rPr lang="es-EC" sz="3200" dirty="0"/>
              <a:t> los elementos de red para dar prioridad a las comunicaciones de </a:t>
            </a:r>
            <a:r>
              <a:rPr lang="es-EC" sz="3200" dirty="0" smtClean="0"/>
              <a:t>voz.</a:t>
            </a:r>
            <a:endParaRPr lang="es-EC" sz="3200" dirty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200" dirty="0"/>
              <a:t>Calidad </a:t>
            </a:r>
            <a:r>
              <a:rPr lang="es-EC" sz="3200" dirty="0" smtClean="0"/>
              <a:t>Digital.</a:t>
            </a:r>
            <a:endParaRPr lang="es-EC" sz="3200" dirty="0"/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7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8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589851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Ahorro en Telefonía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60017" y="1736601"/>
            <a:ext cx="77502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Uso de la infraestructura de datos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Interconexiones de redes entre Provincias</a:t>
            </a: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8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5" y="3058262"/>
            <a:ext cx="5834063" cy="299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6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801909" y="589851"/>
            <a:ext cx="60196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3300" b="1" dirty="0" smtClean="0">
                <a:solidFill>
                  <a:srgbClr val="1F497D">
                    <a:lumMod val="75000"/>
                  </a:srgbClr>
                </a:solidFill>
              </a:rPr>
              <a:t>Modernización de la Entidad</a:t>
            </a:r>
            <a:endParaRPr lang="es-ES" sz="33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82443" y="1847814"/>
            <a:ext cx="77502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Todas las sedes interconectadas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Administración centralizada de la telefonía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Equipamiento moderno (Teléfonos)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EC" sz="3200" dirty="0"/>
              <a:t>Agilidad en la comunicación</a:t>
            </a:r>
          </a:p>
        </p:txBody>
      </p:sp>
      <p:sp>
        <p:nvSpPr>
          <p:cNvPr id="10" name="Elipse 9"/>
          <p:cNvSpPr/>
          <p:nvPr/>
        </p:nvSpPr>
        <p:spPr>
          <a:xfrm>
            <a:off x="8456404" y="5882602"/>
            <a:ext cx="365125" cy="3651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11" name="1 Marcador de número de diapositiva"/>
          <p:cNvSpPr txBox="1">
            <a:spLocks/>
          </p:cNvSpPr>
          <p:nvPr/>
        </p:nvSpPr>
        <p:spPr>
          <a:xfrm>
            <a:off x="8456404" y="5872522"/>
            <a:ext cx="313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96FD01-4ABF-4B5C-A7D6-B622A4D8ED8E}" type="slidenum">
              <a:rPr lang="es-EC" sz="1400" b="1" smtClean="0">
                <a:solidFill>
                  <a:prstClr val="white">
                    <a:lumMod val="50000"/>
                  </a:prstClr>
                </a:solidFill>
              </a:rPr>
              <a:pPr/>
              <a:t>9</a:t>
            </a:fld>
            <a:endParaRPr lang="es-EC" sz="1400" b="1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89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1004</Words>
  <Application>Microsoft Office PowerPoint</Application>
  <PresentationFormat>Presentación en pantalla (4:3)</PresentationFormat>
  <Paragraphs>251</Paragraphs>
  <Slides>34</Slides>
  <Notes>25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34</vt:i4>
      </vt:variant>
      <vt:variant>
        <vt:lpstr>Presentaciones personalizadas</vt:lpstr>
      </vt:variant>
      <vt:variant>
        <vt:i4>1</vt:i4>
      </vt:variant>
    </vt:vector>
  </HeadingPairs>
  <TitlesOfParts>
    <vt:vector size="37" baseType="lpstr"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Pres. personalizada1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Diseño</dc:creator>
  <cp:lastModifiedBy>Yuri Nelson Lara Salcedo</cp:lastModifiedBy>
  <cp:revision>8</cp:revision>
  <dcterms:created xsi:type="dcterms:W3CDTF">2013-08-07T14:47:53Z</dcterms:created>
  <dcterms:modified xsi:type="dcterms:W3CDTF">2016-01-25T16:15:57Z</dcterms:modified>
</cp:coreProperties>
</file>