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3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93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551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247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58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71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20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400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42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24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3992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9B03A-A77E-C040-86E2-07EB0E692D79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305AC-CF37-DD4A-8B29-38210F10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8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.rosero@funcionjudicial.gob.ec" TargetMode="External"/><Relationship Id="rId2" Type="http://schemas.openxmlformats.org/officeDocument/2006/relationships/hyperlink" Target="mailto:ayuda@funcionjudicial.gob.e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uan.nunezt@funcionjudicial.gob.e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17536" y="2133410"/>
            <a:ext cx="74773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s-EC" sz="40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DIRECCIÓN NACIONAL DE </a:t>
            </a:r>
            <a:r>
              <a:rPr lang="es-EC" sz="4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INFORMÁTICA DE LA FUNCION JUDICIAL</a:t>
            </a:r>
            <a:endParaRPr lang="es-MX" sz="4000" dirty="0">
              <a:solidFill>
                <a:schemeClr val="tx2"/>
              </a:solidFill>
            </a:endParaRPr>
          </a:p>
        </p:txBody>
      </p:sp>
      <p:sp>
        <p:nvSpPr>
          <p:cNvPr id="3" name="4 Subtítulo"/>
          <p:cNvSpPr>
            <a:spLocks noGrp="1"/>
          </p:cNvSpPr>
          <p:nvPr>
            <p:ph type="subTitle" idx="1"/>
          </p:nvPr>
        </p:nvSpPr>
        <p:spPr>
          <a:xfrm>
            <a:off x="263236" y="4653136"/>
            <a:ext cx="8382000" cy="7200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s-EC" sz="1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CURSO DE FORMACIÓN INICIAL PARA NOTARIAS Y NOTARIOS</a:t>
            </a:r>
          </a:p>
          <a:p>
            <a:pPr algn="r"/>
            <a:r>
              <a:rPr lang="es-EC" sz="18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GUAYAQUIL – AGOSTO 2013</a:t>
            </a:r>
            <a:endParaRPr lang="es-EC" sz="18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Elipse 9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1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4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4"/>
          <p:cNvSpPr>
            <a:spLocks noChangeArrowheads="1" noChangeShapeType="1" noTextEdit="1"/>
          </p:cNvSpPr>
          <p:nvPr/>
        </p:nvSpPr>
        <p:spPr bwMode="gray">
          <a:xfrm>
            <a:off x="1403647" y="2679335"/>
            <a:ext cx="6335713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C" sz="3600" b="1" i="0" u="none" strike="noStrike" kern="10" cap="none" spc="0" normalizeH="0" baseline="0" noProof="0" dirty="0" smtClean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26652"/>
                    </a:gs>
                    <a:gs pos="100000">
                      <a:srgbClr val="1F528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uLnTx/>
                <a:uFillTx/>
                <a:latin typeface="Arial"/>
                <a:cs typeface="Arial"/>
              </a:rPr>
              <a:t>GRACIAS</a:t>
            </a:r>
          </a:p>
        </p:txBody>
      </p:sp>
      <p:sp>
        <p:nvSpPr>
          <p:cNvPr id="5" name="CuadroTexto 1"/>
          <p:cNvSpPr txBox="1"/>
          <p:nvPr/>
        </p:nvSpPr>
        <p:spPr>
          <a:xfrm>
            <a:off x="2801909" y="499821"/>
            <a:ext cx="601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1F497D"/>
                </a:solidFill>
              </a:rPr>
              <a:t>DIRECCIÓN NACIONAL DE INFORMÁTICA</a:t>
            </a:r>
            <a:endParaRPr lang="es-ES" sz="2400" dirty="0">
              <a:solidFill>
                <a:srgbClr val="1F497D"/>
              </a:solidFill>
            </a:endParaRPr>
          </a:p>
        </p:txBody>
      </p:sp>
      <p:sp>
        <p:nvSpPr>
          <p:cNvPr id="6" name="Elipse 9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10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4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801909" y="499821"/>
            <a:ext cx="601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1F497D"/>
                </a:solidFill>
              </a:rPr>
              <a:t>DIRECCIÓN NACIONAL DE INFORMÁTICA</a:t>
            </a:r>
            <a:endParaRPr lang="es-ES" sz="2400" dirty="0">
              <a:solidFill>
                <a:srgbClr val="1F497D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33830" y="1661681"/>
            <a:ext cx="77502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es-ES" sz="2800" dirty="0" smtClean="0"/>
          </a:p>
          <a:p>
            <a:pPr marL="342900" indent="-342900">
              <a:buFont typeface="Arial"/>
              <a:buChar char="•"/>
            </a:pPr>
            <a:endParaRPr lang="es-ES" sz="2800" dirty="0" smtClean="0"/>
          </a:p>
          <a:p>
            <a:pPr marL="342900" indent="-342900">
              <a:buFont typeface="Arial"/>
              <a:buChar char="•"/>
            </a:pPr>
            <a:endParaRPr lang="es-ES" sz="2800" dirty="0" smtClean="0"/>
          </a:p>
          <a:p>
            <a:endParaRPr lang="es-ES" sz="2800" dirty="0"/>
          </a:p>
        </p:txBody>
      </p:sp>
      <p:sp>
        <p:nvSpPr>
          <p:cNvPr id="4" name="Elipse 3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2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CuadroTexto 1"/>
          <p:cNvSpPr txBox="1"/>
          <p:nvPr/>
        </p:nvSpPr>
        <p:spPr>
          <a:xfrm>
            <a:off x="1651939" y="2037721"/>
            <a:ext cx="60196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1F497D"/>
                </a:solidFill>
              </a:rPr>
              <a:t>Sistema Informático Notarial</a:t>
            </a:r>
          </a:p>
          <a:p>
            <a:pPr algn="ctr"/>
            <a:endParaRPr lang="es-ES" sz="5400" b="1" dirty="0">
              <a:solidFill>
                <a:srgbClr val="1F497D"/>
              </a:solidFill>
            </a:endParaRPr>
          </a:p>
          <a:p>
            <a:pPr algn="ctr"/>
            <a:endParaRPr lang="es-ES" sz="5400" dirty="0">
              <a:solidFill>
                <a:srgbClr val="1F497D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49382" y="4379218"/>
            <a:ext cx="85721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1F497D"/>
                </a:solidFill>
              </a:rPr>
              <a:t>(Módulo de determinación y control de participación del estado.)</a:t>
            </a:r>
            <a:endParaRPr lang="es-EC" sz="2400" b="1" dirty="0">
              <a:solidFill>
                <a:srgbClr val="1F497D"/>
              </a:solidFill>
            </a:endParaRPr>
          </a:p>
          <a:p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43486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3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CuadroTexto 1"/>
          <p:cNvSpPr txBox="1"/>
          <p:nvPr/>
        </p:nvSpPr>
        <p:spPr>
          <a:xfrm>
            <a:off x="2801909" y="499821"/>
            <a:ext cx="601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1F497D"/>
                </a:solidFill>
              </a:rPr>
              <a:t>DIRECCIÓN NACIONAL DE INFORMÁTICA</a:t>
            </a:r>
            <a:endParaRPr lang="es-ES" sz="2400" dirty="0">
              <a:solidFill>
                <a:srgbClr val="1F497D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205345" y="1773382"/>
            <a:ext cx="716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sz="3200" i="1" dirty="0"/>
              <a:t>Este Módulo permite calcular los porcentajes de participación del estado de los ingresos brutos percibidos</a:t>
            </a:r>
            <a:r>
              <a:rPr lang="es-ES_tradnl" sz="3200" dirty="0"/>
              <a:t> por las N</a:t>
            </a:r>
            <a:r>
              <a:rPr lang="es-ES_tradnl" sz="3200" dirty="0" smtClean="0"/>
              <a:t>otarias </a:t>
            </a:r>
            <a:r>
              <a:rPr lang="es-ES_tradnl" sz="3200" dirty="0"/>
              <a:t>y N</a:t>
            </a:r>
            <a:r>
              <a:rPr lang="es-ES_tradnl" sz="3200" dirty="0" smtClean="0"/>
              <a:t>otarios.</a:t>
            </a:r>
            <a:endParaRPr lang="es-EC" sz="3200" dirty="0"/>
          </a:p>
        </p:txBody>
      </p:sp>
    </p:spTree>
    <p:extLst>
      <p:ext uri="{BB962C8B-B14F-4D97-AF65-F5344CB8AC3E}">
        <p14:creationId xmlns:p14="http://schemas.microsoft.com/office/powerpoint/2010/main" val="365360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4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CuadroTexto 1"/>
          <p:cNvSpPr txBox="1"/>
          <p:nvPr/>
        </p:nvSpPr>
        <p:spPr>
          <a:xfrm>
            <a:off x="2801909" y="499821"/>
            <a:ext cx="601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1F497D"/>
                </a:solidFill>
              </a:rPr>
              <a:t>DIRECCIÓN NACIONAL DE INFORMÁTICA</a:t>
            </a:r>
            <a:endParaRPr lang="es-ES" sz="2400" dirty="0">
              <a:solidFill>
                <a:srgbClr val="1F497D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35377" y="1291265"/>
            <a:ext cx="82861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i="1" dirty="0"/>
              <a:t>F</a:t>
            </a:r>
            <a:r>
              <a:rPr lang="es-ES_tradnl" sz="2800" i="1" dirty="0" smtClean="0"/>
              <a:t>undamentos </a:t>
            </a:r>
            <a:r>
              <a:rPr lang="es-ES_tradnl" sz="2800" i="1" dirty="0"/>
              <a:t>básicos </a:t>
            </a:r>
            <a:r>
              <a:rPr lang="es-ES_tradnl" sz="2800" i="1" dirty="0" smtClean="0"/>
              <a:t>para la correcta utilización del </a:t>
            </a:r>
            <a:r>
              <a:rPr lang="es-ES_tradnl" sz="2800" i="1" dirty="0"/>
              <a:t>sistema.</a:t>
            </a:r>
            <a:endParaRPr lang="es-EC" sz="2800" dirty="0"/>
          </a:p>
          <a:p>
            <a:pPr algn="ctr"/>
            <a:endParaRPr lang="es-EC" sz="2800" dirty="0"/>
          </a:p>
        </p:txBody>
      </p:sp>
      <p:sp>
        <p:nvSpPr>
          <p:cNvPr id="3" name="2 Rectángulo redondeado">
            <a:hlinkClick r:id="rId2" action="ppaction://hlinksldjump"/>
          </p:cNvPr>
          <p:cNvSpPr/>
          <p:nvPr/>
        </p:nvSpPr>
        <p:spPr>
          <a:xfrm>
            <a:off x="1489099" y="2357608"/>
            <a:ext cx="6331527" cy="803564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i="1"/>
              <a:t>Entorno </a:t>
            </a:r>
            <a:r>
              <a:rPr lang="es-ES_tradnl" i="1" smtClean="0"/>
              <a:t>de </a:t>
            </a:r>
            <a:r>
              <a:rPr lang="es-ES_tradnl" i="1" dirty="0"/>
              <a:t>utilización del aplicativo</a:t>
            </a:r>
            <a:endParaRPr lang="es-EC" dirty="0"/>
          </a:p>
        </p:txBody>
      </p:sp>
      <p:sp>
        <p:nvSpPr>
          <p:cNvPr id="9" name="8 Rectángulo redondeado">
            <a:hlinkClick r:id="rId3" action="ppaction://hlinksldjump"/>
          </p:cNvPr>
          <p:cNvSpPr/>
          <p:nvPr/>
        </p:nvSpPr>
        <p:spPr>
          <a:xfrm>
            <a:off x="1475245" y="3284583"/>
            <a:ext cx="6331527" cy="734291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i="1" dirty="0"/>
              <a:t>Manejo de Formularios y estados de los mismos</a:t>
            </a:r>
            <a:endParaRPr lang="es-EC" dirty="0"/>
          </a:p>
        </p:txBody>
      </p:sp>
      <p:sp>
        <p:nvSpPr>
          <p:cNvPr id="12" name="11 Rectángulo redondeado">
            <a:hlinkClick r:id="rId4" action="ppaction://hlinksldjump"/>
          </p:cNvPr>
          <p:cNvSpPr/>
          <p:nvPr/>
        </p:nvSpPr>
        <p:spPr>
          <a:xfrm>
            <a:off x="1475246" y="5070755"/>
            <a:ext cx="6331527" cy="763181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i="1" dirty="0"/>
              <a:t>Generación de archivos para carga de facturas en forma masiva</a:t>
            </a:r>
            <a:endParaRPr lang="es-EC" dirty="0"/>
          </a:p>
        </p:txBody>
      </p:sp>
      <p:sp>
        <p:nvSpPr>
          <p:cNvPr id="13" name="12 Rectángulo redondeado">
            <a:hlinkClick r:id="rId5" action="ppaction://hlinksldjump"/>
          </p:cNvPr>
          <p:cNvSpPr/>
          <p:nvPr/>
        </p:nvSpPr>
        <p:spPr>
          <a:xfrm>
            <a:off x="1475246" y="4130980"/>
            <a:ext cx="6331527" cy="787375"/>
          </a:xfrm>
          <a:prstGeom prst="round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i="1" dirty="0"/>
              <a:t>Creación de usuarios</a:t>
            </a:r>
            <a:endParaRPr lang="es-EC" dirty="0"/>
          </a:p>
        </p:txBody>
      </p:sp>
      <p:sp>
        <p:nvSpPr>
          <p:cNvPr id="14" name="13 Rectángulo redondeado">
            <a:hlinkClick r:id="rId6" action="ppaction://hlinksldjump"/>
          </p:cNvPr>
          <p:cNvSpPr/>
          <p:nvPr/>
        </p:nvSpPr>
        <p:spPr>
          <a:xfrm>
            <a:off x="7865731" y="6432817"/>
            <a:ext cx="955798" cy="37582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>
                <a:hlinkClick r:id="rId7" action="ppaction://hlinksldjump"/>
              </a:rPr>
              <a:t>Salir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0133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5377" y="1125005"/>
            <a:ext cx="8286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dirty="0" smtClean="0"/>
              <a:t>ENTORNO DEL SISTEMA</a:t>
            </a:r>
            <a:endParaRPr lang="es-EC" sz="2800" dirty="0"/>
          </a:p>
          <a:p>
            <a:pPr algn="ctr"/>
            <a:endParaRPr lang="es-EC" sz="2800" dirty="0"/>
          </a:p>
        </p:txBody>
      </p:sp>
      <p:sp>
        <p:nvSpPr>
          <p:cNvPr id="5" name="CuadroTexto 1"/>
          <p:cNvSpPr txBox="1"/>
          <p:nvPr/>
        </p:nvSpPr>
        <p:spPr>
          <a:xfrm>
            <a:off x="2801909" y="499821"/>
            <a:ext cx="601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1F497D"/>
                </a:solidFill>
              </a:rPr>
              <a:t>DIRECCIÓN NACIONAL DE INFORMÁTICA</a:t>
            </a:r>
            <a:endParaRPr lang="es-ES" sz="2400" dirty="0">
              <a:solidFill>
                <a:srgbClr val="1F497D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18" y="1602058"/>
            <a:ext cx="7243144" cy="4463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Flecha izquierda">
            <a:hlinkClick r:id="rId3" action="ppaction://hlinksldjump"/>
          </p:cNvPr>
          <p:cNvSpPr/>
          <p:nvPr/>
        </p:nvSpPr>
        <p:spPr>
          <a:xfrm>
            <a:off x="7523030" y="6456215"/>
            <a:ext cx="1510146" cy="33251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Elipse 9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5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29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5377" y="1125005"/>
            <a:ext cx="8286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dirty="0" smtClean="0"/>
              <a:t>MANEJO DE FORMULARIOS </a:t>
            </a:r>
            <a:endParaRPr lang="es-EC" sz="2800" dirty="0"/>
          </a:p>
          <a:p>
            <a:pPr algn="ctr"/>
            <a:endParaRPr lang="es-EC" sz="2800" dirty="0"/>
          </a:p>
        </p:txBody>
      </p:sp>
      <p:sp>
        <p:nvSpPr>
          <p:cNvPr id="5" name="CuadroTexto 1"/>
          <p:cNvSpPr txBox="1"/>
          <p:nvPr/>
        </p:nvSpPr>
        <p:spPr>
          <a:xfrm>
            <a:off x="2801909" y="499821"/>
            <a:ext cx="601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1F497D"/>
                </a:solidFill>
              </a:rPr>
              <a:t>DIRECCIÓN NACIONAL DE INFORMÁTICA</a:t>
            </a:r>
            <a:endParaRPr lang="es-ES" sz="2400" dirty="0">
              <a:solidFill>
                <a:srgbClr val="1F497D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16" y="1597715"/>
            <a:ext cx="7938654" cy="447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Flecha izquierda">
            <a:hlinkClick r:id="rId3" action="ppaction://hlinksldjump"/>
          </p:cNvPr>
          <p:cNvSpPr/>
          <p:nvPr/>
        </p:nvSpPr>
        <p:spPr>
          <a:xfrm>
            <a:off x="7523030" y="6456215"/>
            <a:ext cx="1510146" cy="33251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9" name="Elipse 9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6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44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78" y="1574348"/>
            <a:ext cx="7616582" cy="451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35377" y="1125005"/>
            <a:ext cx="8286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dirty="0" smtClean="0"/>
              <a:t>CREACIÓN DE USUARIOS </a:t>
            </a:r>
            <a:endParaRPr lang="es-EC" sz="2800" dirty="0"/>
          </a:p>
          <a:p>
            <a:pPr algn="ctr"/>
            <a:endParaRPr lang="es-EC" sz="2800" dirty="0"/>
          </a:p>
        </p:txBody>
      </p:sp>
      <p:sp>
        <p:nvSpPr>
          <p:cNvPr id="6" name="CuadroTexto 1"/>
          <p:cNvSpPr txBox="1"/>
          <p:nvPr/>
        </p:nvSpPr>
        <p:spPr>
          <a:xfrm>
            <a:off x="2801909" y="499821"/>
            <a:ext cx="601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1F497D"/>
                </a:solidFill>
              </a:rPr>
              <a:t>DIRECCIÓN NACIONAL DE INFORMÁTICA</a:t>
            </a:r>
            <a:endParaRPr lang="es-ES" sz="2400" dirty="0">
              <a:solidFill>
                <a:srgbClr val="1F497D"/>
              </a:solidFill>
            </a:endParaRPr>
          </a:p>
        </p:txBody>
      </p:sp>
      <p:sp>
        <p:nvSpPr>
          <p:cNvPr id="7" name="6 Flecha izquierda">
            <a:hlinkClick r:id="rId3" action="ppaction://hlinksldjump"/>
          </p:cNvPr>
          <p:cNvSpPr/>
          <p:nvPr/>
        </p:nvSpPr>
        <p:spPr>
          <a:xfrm>
            <a:off x="7523030" y="6456215"/>
            <a:ext cx="1510146" cy="33251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Elipse 9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7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8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5377" y="1125005"/>
            <a:ext cx="8286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dirty="0" smtClean="0"/>
              <a:t>GENERACIÓN DE ARCHIVOS </a:t>
            </a:r>
            <a:endParaRPr lang="es-EC" sz="2800" dirty="0"/>
          </a:p>
          <a:p>
            <a:pPr algn="ctr"/>
            <a:endParaRPr lang="es-EC" sz="2800" dirty="0"/>
          </a:p>
        </p:txBody>
      </p:sp>
      <p:sp>
        <p:nvSpPr>
          <p:cNvPr id="5" name="CuadroTexto 1"/>
          <p:cNvSpPr txBox="1"/>
          <p:nvPr/>
        </p:nvSpPr>
        <p:spPr>
          <a:xfrm>
            <a:off x="2801909" y="499821"/>
            <a:ext cx="601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1F497D"/>
                </a:solidFill>
              </a:rPr>
              <a:t>DIRECCIÓN NACIONAL DE INFORMÁTICA</a:t>
            </a:r>
            <a:endParaRPr lang="es-ES" sz="2400" dirty="0">
              <a:solidFill>
                <a:srgbClr val="1F497D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62" y="1653284"/>
            <a:ext cx="7259782" cy="4396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Flecha izquierda">
            <a:hlinkClick r:id="rId3" action="ppaction://hlinksldjump"/>
          </p:cNvPr>
          <p:cNvSpPr/>
          <p:nvPr/>
        </p:nvSpPr>
        <p:spPr>
          <a:xfrm>
            <a:off x="7523030" y="6456215"/>
            <a:ext cx="1510146" cy="33251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Elipse 9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8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6418"/>
          </a:xfrm>
        </p:spPr>
        <p:txBody>
          <a:bodyPr>
            <a:norm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800" dirty="0">
                <a:solidFill>
                  <a:srgbClr val="1F5281"/>
                </a:solidFill>
                <a:latin typeface="Arial" charset="0"/>
              </a:rPr>
              <a:t>Todo tipo de inquietudes con respecto al </a:t>
            </a:r>
            <a:r>
              <a:rPr lang="es-ES" sz="1800" dirty="0" smtClean="0">
                <a:solidFill>
                  <a:srgbClr val="1F5281"/>
                </a:solidFill>
                <a:latin typeface="Arial" charset="0"/>
              </a:rPr>
              <a:t>Sistema Notarial, </a:t>
            </a:r>
            <a:r>
              <a:rPr lang="es-ES" sz="1800" dirty="0">
                <a:solidFill>
                  <a:srgbClr val="1F5281"/>
                </a:solidFill>
                <a:latin typeface="Arial" charset="0"/>
              </a:rPr>
              <a:t>estaremos gustosos en atenderlos en el correo electrónico </a:t>
            </a:r>
            <a:r>
              <a:rPr lang="es-ES" sz="1800" dirty="0" smtClean="0">
                <a:solidFill>
                  <a:srgbClr val="1F5281"/>
                </a:solidFill>
                <a:latin typeface="Arial" charset="0"/>
              </a:rPr>
              <a:t>del Sr Ing:</a:t>
            </a:r>
            <a:endParaRPr lang="es-ES" sz="1800" dirty="0">
              <a:solidFill>
                <a:srgbClr val="1F5281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sz="1800" dirty="0">
              <a:solidFill>
                <a:srgbClr val="1F5281"/>
              </a:solidFill>
              <a:latin typeface="Arial" charset="0"/>
              <a:hlinkClick r:id="rId2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800" b="1" dirty="0" smtClean="0">
                <a:solidFill>
                  <a:srgbClr val="1F5281"/>
                </a:solidFill>
                <a:latin typeface="Arial" charset="0"/>
                <a:hlinkClick r:id="rId3"/>
              </a:rPr>
              <a:t>adrian.rosero@funcionjudicial.gob.ec</a:t>
            </a:r>
            <a:endParaRPr lang="es-ES" sz="1800" b="1" dirty="0" smtClean="0">
              <a:solidFill>
                <a:srgbClr val="1F5281"/>
              </a:solidFill>
              <a:latin typeface="Arial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800" b="1" dirty="0" smtClean="0">
                <a:solidFill>
                  <a:srgbClr val="1F5281"/>
                </a:solidFill>
                <a:latin typeface="Arial" charset="0"/>
                <a:hlinkClick r:id="rId4"/>
              </a:rPr>
              <a:t>juan.nunezt@funcionjudicial.gob.ec</a:t>
            </a:r>
            <a:endParaRPr lang="es-ES" sz="1800" b="1" dirty="0">
              <a:solidFill>
                <a:srgbClr val="1F5281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sz="1800" b="1" dirty="0">
              <a:solidFill>
                <a:srgbClr val="1F5281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800" dirty="0">
                <a:solidFill>
                  <a:srgbClr val="1F5281"/>
                </a:solidFill>
                <a:latin typeface="Arial" charset="0"/>
              </a:rPr>
              <a:t>O  </a:t>
            </a:r>
            <a:r>
              <a:rPr lang="es-ES" sz="1800" dirty="0" smtClean="0">
                <a:solidFill>
                  <a:srgbClr val="1F5281"/>
                </a:solidFill>
                <a:latin typeface="Arial" charset="0"/>
              </a:rPr>
              <a:t>al teléfono:</a:t>
            </a:r>
            <a:endParaRPr lang="es-ES" sz="1800" dirty="0">
              <a:solidFill>
                <a:srgbClr val="1F5281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sz="1800" dirty="0">
              <a:solidFill>
                <a:srgbClr val="1F5281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800" b="1" dirty="0" smtClean="0">
                <a:solidFill>
                  <a:srgbClr val="1F5281"/>
                </a:solidFill>
                <a:latin typeface="Arial" charset="0"/>
              </a:rPr>
              <a:t>3953600 </a:t>
            </a:r>
            <a:r>
              <a:rPr lang="es-ES" sz="1800" b="1" dirty="0" err="1" smtClean="0">
                <a:solidFill>
                  <a:srgbClr val="1F5281"/>
                </a:solidFill>
                <a:latin typeface="Arial" charset="0"/>
              </a:rPr>
              <a:t>ext</a:t>
            </a:r>
            <a:r>
              <a:rPr lang="es-ES" sz="1800" b="1" dirty="0" smtClean="0">
                <a:solidFill>
                  <a:srgbClr val="1F5281"/>
                </a:solidFill>
                <a:latin typeface="Arial" charset="0"/>
              </a:rPr>
              <a:t>: 20036</a:t>
            </a:r>
            <a:endParaRPr lang="es-ES" sz="1800" b="1" dirty="0">
              <a:solidFill>
                <a:srgbClr val="1F5281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sz="1800" b="1" dirty="0">
              <a:solidFill>
                <a:srgbClr val="1F5281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es-ES" sz="1800" dirty="0">
              <a:solidFill>
                <a:srgbClr val="1F5281"/>
              </a:solidFill>
              <a:latin typeface="Arial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800" dirty="0">
                <a:solidFill>
                  <a:srgbClr val="1F5281"/>
                </a:solidFill>
                <a:latin typeface="Arial" charset="0"/>
              </a:rPr>
              <a:t>El </a:t>
            </a:r>
            <a:r>
              <a:rPr lang="es-ES" sz="1800" dirty="0" smtClean="0">
                <a:solidFill>
                  <a:srgbClr val="1F5281"/>
                </a:solidFill>
                <a:latin typeface="Arial" charset="0"/>
              </a:rPr>
              <a:t>Equipo Técnico Nacional de la Dirección Nacional de Informática estará </a:t>
            </a:r>
            <a:r>
              <a:rPr lang="es-ES" sz="1800" dirty="0">
                <a:solidFill>
                  <a:srgbClr val="1F5281"/>
                </a:solidFill>
                <a:latin typeface="Arial" charset="0"/>
              </a:rPr>
              <a:t>trabajando </a:t>
            </a:r>
            <a:r>
              <a:rPr lang="es-ES" sz="1800" dirty="0" smtClean="0">
                <a:solidFill>
                  <a:srgbClr val="1F5281"/>
                </a:solidFill>
                <a:latin typeface="Arial" charset="0"/>
              </a:rPr>
              <a:t>en </a:t>
            </a:r>
            <a:r>
              <a:rPr lang="es-ES" sz="1800" dirty="0">
                <a:solidFill>
                  <a:srgbClr val="1F5281"/>
                </a:solidFill>
                <a:latin typeface="Arial" charset="0"/>
              </a:rPr>
              <a:t>su solución, y se le notificará oportunamente cualquier novedad al respecto.</a:t>
            </a:r>
          </a:p>
          <a:p>
            <a:pPr marL="0" indent="0">
              <a:buNone/>
            </a:pPr>
            <a:endParaRPr lang="es-EC" dirty="0"/>
          </a:p>
        </p:txBody>
      </p:sp>
      <p:sp>
        <p:nvSpPr>
          <p:cNvPr id="6" name="5 Rectángulo"/>
          <p:cNvSpPr/>
          <p:nvPr/>
        </p:nvSpPr>
        <p:spPr>
          <a:xfrm>
            <a:off x="535377" y="1125005"/>
            <a:ext cx="8286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dirty="0" smtClean="0"/>
              <a:t>AYUDA TÉCNICA </a:t>
            </a:r>
            <a:endParaRPr lang="es-EC" sz="2800" dirty="0"/>
          </a:p>
          <a:p>
            <a:pPr algn="ctr"/>
            <a:endParaRPr lang="es-EC" sz="2800" dirty="0"/>
          </a:p>
        </p:txBody>
      </p:sp>
      <p:sp>
        <p:nvSpPr>
          <p:cNvPr id="7" name="CuadroTexto 1"/>
          <p:cNvSpPr txBox="1"/>
          <p:nvPr/>
        </p:nvSpPr>
        <p:spPr>
          <a:xfrm>
            <a:off x="2801909" y="499821"/>
            <a:ext cx="6019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400" b="1" dirty="0" smtClean="0">
                <a:solidFill>
                  <a:srgbClr val="1F497D"/>
                </a:solidFill>
              </a:rPr>
              <a:t>DIRECCIÓN NACIONAL DE INFORMÁTICA</a:t>
            </a:r>
            <a:endParaRPr lang="es-ES" sz="2400" dirty="0">
              <a:solidFill>
                <a:srgbClr val="1F497D"/>
              </a:solidFill>
            </a:endParaRPr>
          </a:p>
        </p:txBody>
      </p:sp>
      <p:sp>
        <p:nvSpPr>
          <p:cNvPr id="8" name="Elipse 9"/>
          <p:cNvSpPr/>
          <p:nvPr/>
        </p:nvSpPr>
        <p:spPr>
          <a:xfrm>
            <a:off x="8521492" y="6121116"/>
            <a:ext cx="264082" cy="2640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1 Marcador de número de diapositiva"/>
          <p:cNvSpPr txBox="1">
            <a:spLocks/>
          </p:cNvSpPr>
          <p:nvPr/>
        </p:nvSpPr>
        <p:spPr>
          <a:xfrm>
            <a:off x="8521491" y="6111036"/>
            <a:ext cx="226477" cy="264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96FD01-4ABF-4B5C-A7D6-B622A4D8ED8E}" type="slidenum">
              <a:rPr lang="es-EC" sz="1400" b="1" smtClean="0">
                <a:solidFill>
                  <a:schemeClr val="bg1">
                    <a:lumMod val="50000"/>
                  </a:schemeClr>
                </a:solidFill>
              </a:rPr>
              <a:pPr/>
              <a:t>9</a:t>
            </a:fld>
            <a:endParaRPr lang="es-EC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1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210</Words>
  <Application>Microsoft Office PowerPoint</Application>
  <PresentationFormat>Presentación en pantalla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Adrian Gustabo Rosero Ayala</cp:lastModifiedBy>
  <cp:revision>15</cp:revision>
  <dcterms:created xsi:type="dcterms:W3CDTF">2013-07-26T21:57:39Z</dcterms:created>
  <dcterms:modified xsi:type="dcterms:W3CDTF">2013-08-09T19:11:40Z</dcterms:modified>
</cp:coreProperties>
</file>